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86" r:id="rId2"/>
    <p:sldId id="272" r:id="rId3"/>
    <p:sldId id="256" r:id="rId4"/>
    <p:sldId id="265" r:id="rId5"/>
    <p:sldId id="274" r:id="rId6"/>
    <p:sldId id="291" r:id="rId7"/>
    <p:sldId id="280" r:id="rId8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58"/>
    <p:restoredTop sz="95055"/>
  </p:normalViewPr>
  <p:slideViewPr>
    <p:cSldViewPr snapToGrid="0" snapToObjects="1">
      <p:cViewPr varScale="1">
        <p:scale>
          <a:sx n="120" d="100"/>
          <a:sy n="120" d="100"/>
        </p:scale>
        <p:origin x="5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3.png>
</file>

<file path=ppt/media/image14.png>
</file>

<file path=ppt/media/image15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3A9B9E-1ABD-2E4F-8D86-D6513B1EA39E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3F14C9-39E1-4B46-81FA-6271870208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469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F14C9-39E1-4B46-81FA-62718702089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2496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F14C9-39E1-4B46-81FA-62718702089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7359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F14C9-39E1-4B46-81FA-62718702089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4262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F14C9-39E1-4B46-81FA-62718702089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8706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DD710-0432-B64B-B54F-1B607B3A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ED9DF1-14B6-8F4D-81B2-5C08308ACC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3A8B2-670E-A04F-96C7-978B1CFA6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5ACEF-389A-4B4A-B305-CDDFA4B5F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D9E26-7B59-1444-AAE7-AA4EE9386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5795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E754F-5AB4-5E4E-8178-1E9FF3F49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59E232-A028-6B43-ACD1-39272D692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B0D18-2754-2343-96CB-F2F372214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8822A-C786-2343-8095-7F48C8644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12A2C-D6BF-7746-BDE7-726CF9C3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778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6B9A22-2FD2-A144-97F8-DFA4EA3FF1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390DDA-4413-CF46-92AF-F4F13810A6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C9783-A8D6-4341-AFC7-A2CF7CC27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8E427-D094-004A-BC6B-009B6C3EE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73FF88-88AA-A544-B63D-684A71F16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2950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48B14-04A2-C541-A9EA-84E65493B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E4310-1525-854B-934D-408D94698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03464-FF55-514F-B151-5B0286C4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7FE90-4A07-4E4B-9C9B-DBF92F96B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45CF5-1AA5-8243-8C41-115243EDD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0263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B6F24-A57E-634D-8FCA-745172555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8FC21-6308-0547-97F2-F4851709E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C582D-CD05-CB40-A14B-E646264A7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BF760-8D66-8B44-92BD-890451EA5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A522F-86F1-184C-BAED-60226EE25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7530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DB1AC-7B1C-3746-911E-C722539D7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8ED2F-4246-B649-9A36-697B11A9C6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D974F7-7260-0B43-B7B2-110571C02D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FAAB5-165B-094B-B849-01BB0B3C8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47F5C6-523B-BF4A-B933-89E978C1B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FBCC06-2B93-044E-95E1-0B09D4BA2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4742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BE572-80BD-7048-86E0-EEAD5AF43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D00ED4-F9EC-9844-95EC-A84DDFF89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2DBA2B-C59E-A045-B1A5-577E311EC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248FCB-80B3-8849-AE17-288A67E74D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0E164D-D0C6-F646-8ACE-677FAD498C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533A54-E29C-264A-8D79-5218EE24D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D4F88F-A6FF-3849-A15B-B3F717F14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705C91-5746-954B-924F-747E898B4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2651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D99CA-3664-A44E-BFA5-57E0393A8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41A68A-C769-7B44-9916-BAA57D4AC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6F06C6-6BCA-AB47-841E-0515F361C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BD1991-6D66-9144-99D9-DE857B767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0855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301EA-5886-7440-99F9-800D2C41E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FBA066-D873-6F46-9805-78BDE4B94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1802C-3DC8-5B41-A404-F44C2408C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938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D7640-C472-DD46-AF9D-A75D4C398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556FD-E062-2E4F-BF0B-D3E470A72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C6BC9B-3123-5745-B675-D5347ECD42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8C9968-D3DC-3D4F-B97E-23831F5E5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C51C8-425A-EF4C-9DFC-0856BFA46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FCEFB3-95E1-944B-AC55-A33FA0796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6154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7E63A-B2C8-6D4F-9C23-BD661336D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175BC0-7B1B-224D-A331-F9988DF0DE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EF03F7-1A4A-FA4E-95AF-ED3F96E37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F09630-0932-9548-AB54-4B7329394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1263E5-8E4A-9345-8E80-9E6896086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3E42C0-9C67-3441-AC16-75B7655AC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0633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F83320-E7B6-1C49-BC88-0C43758D6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C04EE3-84FD-5A41-A2A2-545002E4B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A9CDC-5CED-CD4A-B1E1-532DC360A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533A12-0E67-5040-95F8-04657EE3B021}" type="datetimeFigureOut">
              <a:rPr lang="en-GB" smtClean="0"/>
              <a:t>07/10/2020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ECBE0-FFDE-3846-B95C-B4DB23ECBE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B87D2-A543-5F48-8754-7E54DE3EDD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56706-C427-4D4B-B907-8D9ED4FF7F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8733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11" Type="http://schemas.openxmlformats.org/officeDocument/2006/relationships/image" Target="../media/image13.png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C68545-7CBF-764F-92E2-A5D61FE01512}"/>
              </a:ext>
            </a:extLst>
          </p:cNvPr>
          <p:cNvSpPr txBox="1"/>
          <p:nvPr/>
        </p:nvSpPr>
        <p:spPr>
          <a:xfrm>
            <a:off x="1862666" y="1930400"/>
            <a:ext cx="8534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DREAM </a:t>
            </a:r>
            <a:r>
              <a:rPr lang="en-GB" sz="3200" dirty="0" err="1"/>
              <a:t>EndCap</a:t>
            </a:r>
            <a:r>
              <a:rPr lang="en-GB" sz="3200" dirty="0"/>
              <a:t> detector, engineering specifications</a:t>
            </a:r>
          </a:p>
          <a:p>
            <a:pPr algn="ctr"/>
            <a:endParaRPr lang="en-GB" sz="3200" dirty="0"/>
          </a:p>
          <a:p>
            <a:pPr algn="ctr"/>
            <a:endParaRPr lang="en-GB" sz="3200" dirty="0"/>
          </a:p>
          <a:p>
            <a:pPr algn="ctr"/>
            <a:r>
              <a:rPr lang="en-GB" sz="3200" dirty="0"/>
              <a:t>Irina </a:t>
            </a:r>
            <a:r>
              <a:rPr lang="en-GB" sz="3200" dirty="0" err="1"/>
              <a:t>Stefanescu</a:t>
            </a:r>
            <a:r>
              <a:rPr lang="en-GB" sz="3200" dirty="0"/>
              <a:t> </a:t>
            </a:r>
          </a:p>
          <a:p>
            <a:pPr algn="ctr"/>
            <a:r>
              <a:rPr lang="en-GB" sz="3200" dirty="0"/>
              <a:t>ESS DG</a:t>
            </a:r>
          </a:p>
        </p:txBody>
      </p:sp>
    </p:spTree>
    <p:extLst>
      <p:ext uri="{BB962C8B-B14F-4D97-AF65-F5344CB8AC3E}">
        <p14:creationId xmlns:p14="http://schemas.microsoft.com/office/powerpoint/2010/main" val="3859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7D894621-71A6-0B47-8451-B0D55C18DE03}"/>
              </a:ext>
            </a:extLst>
          </p:cNvPr>
          <p:cNvGrpSpPr/>
          <p:nvPr/>
        </p:nvGrpSpPr>
        <p:grpSpPr>
          <a:xfrm>
            <a:off x="-249191" y="956743"/>
            <a:ext cx="10482085" cy="4130096"/>
            <a:chOff x="-268702" y="932366"/>
            <a:chExt cx="12460702" cy="434473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2C6008E-6B33-3648-9DA4-85160E3146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68702" y="932366"/>
              <a:ext cx="12460702" cy="4219497"/>
            </a:xfrm>
            <a:prstGeom prst="rect">
              <a:avLst/>
            </a:prstGeom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7B7FBFE9-B2A1-C04B-B8A4-49CEAABC9915}"/>
                </a:ext>
              </a:extLst>
            </p:cNvPr>
            <p:cNvCxnSpPr>
              <a:cxnSpLocks/>
            </p:cNvCxnSpPr>
            <p:nvPr/>
          </p:nvCxnSpPr>
          <p:spPr>
            <a:xfrm>
              <a:off x="100361" y="3423424"/>
              <a:ext cx="6891454" cy="0"/>
            </a:xfrm>
            <a:prstGeom prst="straightConnector1">
              <a:avLst/>
            </a:prstGeom>
            <a:ln w="698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95376D1-FE47-944E-A893-3E5445281F1E}"/>
                </a:ext>
              </a:extLst>
            </p:cNvPr>
            <p:cNvSpPr txBox="1"/>
            <p:nvPr/>
          </p:nvSpPr>
          <p:spPr>
            <a:xfrm>
              <a:off x="0" y="3463962"/>
              <a:ext cx="1161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FF0000"/>
                  </a:solidFill>
                </a:rPr>
                <a:t>beam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BBBDD77-85A4-0C44-BE1B-6BC3AC1E5304}"/>
                </a:ext>
              </a:extLst>
            </p:cNvPr>
            <p:cNvSpPr txBox="1"/>
            <p:nvPr/>
          </p:nvSpPr>
          <p:spPr>
            <a:xfrm rot="16200000">
              <a:off x="6445623" y="3110753"/>
              <a:ext cx="11618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FF0000"/>
                  </a:solidFill>
                </a:rPr>
                <a:t>sample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30124FE-B786-7547-9082-E7772434933B}"/>
                </a:ext>
              </a:extLst>
            </p:cNvPr>
            <p:cNvSpPr txBox="1"/>
            <p:nvPr/>
          </p:nvSpPr>
          <p:spPr>
            <a:xfrm>
              <a:off x="3843955" y="4897229"/>
              <a:ext cx="31627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Backward detector, “</a:t>
              </a:r>
              <a:r>
                <a:rPr lang="en-GB" dirty="0" err="1"/>
                <a:t>EndCap</a:t>
              </a:r>
              <a:r>
                <a:rPr lang="en-GB" dirty="0"/>
                <a:t>”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6DA780F-E21F-234C-8855-D20C52F77500}"/>
                </a:ext>
              </a:extLst>
            </p:cNvPr>
            <p:cNvSpPr txBox="1"/>
            <p:nvPr/>
          </p:nvSpPr>
          <p:spPr>
            <a:xfrm>
              <a:off x="5617284" y="1723018"/>
              <a:ext cx="31627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Mantle detector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F90C940-4C6D-C54A-A9D7-E18686F95B67}"/>
                </a:ext>
              </a:extLst>
            </p:cNvPr>
            <p:cNvSpPr txBox="1"/>
            <p:nvPr/>
          </p:nvSpPr>
          <p:spPr>
            <a:xfrm>
              <a:off x="8065418" y="4630765"/>
              <a:ext cx="31627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Forward detector (identical with the Backward detector)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83520D8-7871-B343-BF3C-4A375C4E11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40361" y="2148349"/>
              <a:ext cx="231058" cy="53585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4A511E6-1CB2-7148-9D3C-7C98AB3BF965}"/>
              </a:ext>
            </a:extLst>
          </p:cNvPr>
          <p:cNvSpPr txBox="1"/>
          <p:nvPr/>
        </p:nvSpPr>
        <p:spPr>
          <a:xfrm>
            <a:off x="3774340" y="6141278"/>
            <a:ext cx="3965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The DREAM detector system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E825C1-A7AA-FF42-8287-BAE770EC61BA}"/>
              </a:ext>
            </a:extLst>
          </p:cNvPr>
          <p:cNvSpPr txBox="1"/>
          <p:nvPr/>
        </p:nvSpPr>
        <p:spPr>
          <a:xfrm>
            <a:off x="10084231" y="2929178"/>
            <a:ext cx="1415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SANS tank + </a:t>
            </a:r>
          </a:p>
          <a:p>
            <a:r>
              <a:rPr lang="en-GB" dirty="0"/>
              <a:t>Detector (TBD)</a:t>
            </a:r>
          </a:p>
        </p:txBody>
      </p:sp>
      <p:sp>
        <p:nvSpPr>
          <p:cNvPr id="13" name="Cross 12">
            <a:extLst>
              <a:ext uri="{FF2B5EF4-FFF2-40B4-BE49-F238E27FC236}">
                <a16:creationId xmlns:a16="http://schemas.microsoft.com/office/drawing/2014/main" id="{849A2863-4D8F-D643-B083-B356F206B696}"/>
              </a:ext>
            </a:extLst>
          </p:cNvPr>
          <p:cNvSpPr/>
          <p:nvPr/>
        </p:nvSpPr>
        <p:spPr>
          <a:xfrm>
            <a:off x="9500461" y="3037668"/>
            <a:ext cx="464949" cy="480448"/>
          </a:xfrm>
          <a:prstGeom prst="plus">
            <a:avLst>
              <a:gd name="adj" fmla="val 4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80B58D-65A4-E544-BBB8-DE0C86D17020}"/>
              </a:ext>
            </a:extLst>
          </p:cNvPr>
          <p:cNvSpPr txBox="1"/>
          <p:nvPr/>
        </p:nvSpPr>
        <p:spPr>
          <a:xfrm>
            <a:off x="844658" y="2492644"/>
            <a:ext cx="1415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HR  detector (TBD)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9BA7CB-41BB-214F-83A6-BEF6298517D9}"/>
              </a:ext>
            </a:extLst>
          </p:cNvPr>
          <p:cNvSpPr txBox="1"/>
          <p:nvPr/>
        </p:nvSpPr>
        <p:spPr>
          <a:xfrm>
            <a:off x="318977" y="308344"/>
            <a:ext cx="5571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Background information</a:t>
            </a:r>
          </a:p>
        </p:txBody>
      </p:sp>
    </p:spTree>
    <p:extLst>
      <p:ext uri="{BB962C8B-B14F-4D97-AF65-F5344CB8AC3E}">
        <p14:creationId xmlns:p14="http://schemas.microsoft.com/office/powerpoint/2010/main" val="3642543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569D6370-42E3-D540-9918-3AACE7AFE1E9}"/>
              </a:ext>
            </a:extLst>
          </p:cNvPr>
          <p:cNvSpPr txBox="1"/>
          <p:nvPr/>
        </p:nvSpPr>
        <p:spPr>
          <a:xfrm>
            <a:off x="2891837" y="6003055"/>
            <a:ext cx="7570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The DREAM backward (</a:t>
            </a:r>
            <a:r>
              <a:rPr lang="en-GB" sz="2400" dirty="0" err="1"/>
              <a:t>EndCap</a:t>
            </a:r>
            <a:r>
              <a:rPr lang="en-GB" sz="2400" dirty="0"/>
              <a:t>) &amp; forward detectors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A81990C-4F97-1C47-9B22-688C2059AFAD}"/>
              </a:ext>
            </a:extLst>
          </p:cNvPr>
          <p:cNvSpPr txBox="1"/>
          <p:nvPr/>
        </p:nvSpPr>
        <p:spPr>
          <a:xfrm>
            <a:off x="7006681" y="1078502"/>
            <a:ext cx="47210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It is an assembly of 12°-sectors, each sector consisting of 4 detector modules (SUMOs)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SUMO = </a:t>
            </a:r>
            <a:r>
              <a:rPr lang="en-GB" dirty="0" err="1"/>
              <a:t>SUper</a:t>
            </a:r>
            <a:r>
              <a:rPr lang="en-GB" dirty="0"/>
              <a:t> </a:t>
            </a:r>
            <a:r>
              <a:rPr lang="en-GB" dirty="0" err="1"/>
              <a:t>MOdule</a:t>
            </a:r>
            <a:r>
              <a:rPr lang="en-GB" dirty="0"/>
              <a:t> 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CB30036-5733-204E-8716-25012D5873D2}"/>
              </a:ext>
            </a:extLst>
          </p:cNvPr>
          <p:cNvGrpSpPr/>
          <p:nvPr/>
        </p:nvGrpSpPr>
        <p:grpSpPr>
          <a:xfrm>
            <a:off x="325920" y="892098"/>
            <a:ext cx="6041427" cy="4761571"/>
            <a:chOff x="325920" y="892098"/>
            <a:chExt cx="6041427" cy="4761571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8A08B990-10E5-CD48-B08E-B834DCB763C3}"/>
                </a:ext>
              </a:extLst>
            </p:cNvPr>
            <p:cNvGrpSpPr/>
            <p:nvPr/>
          </p:nvGrpSpPr>
          <p:grpSpPr>
            <a:xfrm>
              <a:off x="659015" y="892098"/>
              <a:ext cx="5708332" cy="4761571"/>
              <a:chOff x="6914848" y="0"/>
              <a:chExt cx="4528457" cy="3599543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68670994-CC35-AE46-8AB0-B63E283070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14848" y="0"/>
                <a:ext cx="4528457" cy="3599543"/>
              </a:xfrm>
              <a:prstGeom prst="rect">
                <a:avLst/>
              </a:prstGeom>
            </p:spPr>
          </p:pic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AD6F291A-4B3D-3945-9B4D-A9BF84A6E2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342489" y="361244"/>
                <a:ext cx="609600" cy="1749778"/>
              </a:xfrm>
              <a:prstGeom prst="straightConnector1">
                <a:avLst/>
              </a:prstGeom>
              <a:ln w="60325">
                <a:solidFill>
                  <a:srgbClr val="FF0000"/>
                </a:solidFill>
                <a:headEnd type="stealth" w="lg" len="lg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127DCF0-1F68-EC4D-8B7B-002B3674A54D}"/>
                  </a:ext>
                </a:extLst>
              </p:cNvPr>
              <p:cNvSpPr txBox="1"/>
              <p:nvPr/>
            </p:nvSpPr>
            <p:spPr>
              <a:xfrm>
                <a:off x="8331200" y="191911"/>
                <a:ext cx="88053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b="1" dirty="0">
                    <a:solidFill>
                      <a:srgbClr val="FF0000"/>
                    </a:solidFill>
                  </a:rPr>
                  <a:t>2θ</a:t>
                </a:r>
              </a:p>
            </p:txBody>
          </p:sp>
          <p:sp>
            <p:nvSpPr>
              <p:cNvPr id="27" name="Arc 26">
                <a:extLst>
                  <a:ext uri="{FF2B5EF4-FFF2-40B4-BE49-F238E27FC236}">
                    <a16:creationId xmlns:a16="http://schemas.microsoft.com/office/drawing/2014/main" id="{81BB21DB-CAD8-3149-996E-77F7CCA1669D}"/>
                  </a:ext>
                </a:extLst>
              </p:cNvPr>
              <p:cNvSpPr/>
              <p:nvPr/>
            </p:nvSpPr>
            <p:spPr>
              <a:xfrm>
                <a:off x="7676444" y="1309510"/>
                <a:ext cx="1174044" cy="824089"/>
              </a:xfrm>
              <a:prstGeom prst="arc">
                <a:avLst>
                  <a:gd name="adj1" fmla="val 16200000"/>
                  <a:gd name="adj2" fmla="val 21400931"/>
                </a:avLst>
              </a:prstGeom>
              <a:ln w="53975">
                <a:solidFill>
                  <a:srgbClr val="FF0000"/>
                </a:solidFill>
                <a:head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8222936-4F75-8D46-81F2-DD65FF6C48A3}"/>
                  </a:ext>
                </a:extLst>
              </p:cNvPr>
              <p:cNvSpPr txBox="1"/>
              <p:nvPr/>
            </p:nvSpPr>
            <p:spPr>
              <a:xfrm>
                <a:off x="8020757" y="1258711"/>
                <a:ext cx="88053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400" b="1" dirty="0">
                    <a:solidFill>
                      <a:srgbClr val="FF0000"/>
                    </a:solidFill>
                  </a:rPr>
                  <a:t>𝞅</a:t>
                </a:r>
              </a:p>
            </p:txBody>
          </p:sp>
        </p:grpSp>
        <p:sp>
          <p:nvSpPr>
            <p:cNvPr id="36" name="Left Arrow 35">
              <a:extLst>
                <a:ext uri="{FF2B5EF4-FFF2-40B4-BE49-F238E27FC236}">
                  <a16:creationId xmlns:a16="http://schemas.microsoft.com/office/drawing/2014/main" id="{F55E3952-758C-914D-870D-597C29F72098}"/>
                </a:ext>
              </a:extLst>
            </p:cNvPr>
            <p:cNvSpPr/>
            <p:nvPr/>
          </p:nvSpPr>
          <p:spPr>
            <a:xfrm rot="20662845">
              <a:off x="325920" y="3932139"/>
              <a:ext cx="2288171" cy="247177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5F17DCE-2E2E-2D48-87B5-49861147012C}"/>
                </a:ext>
              </a:extLst>
            </p:cNvPr>
            <p:cNvSpPr txBox="1"/>
            <p:nvPr/>
          </p:nvSpPr>
          <p:spPr>
            <a:xfrm rot="20591207">
              <a:off x="334537" y="4293220"/>
              <a:ext cx="10036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accent1"/>
                  </a:solidFill>
                </a:rPr>
                <a:t>beam</a:t>
              </a:r>
            </a:p>
          </p:txBody>
        </p:sp>
        <p:sp useBgFill="1">
          <p:nvSpPr>
            <p:cNvPr id="38" name="TextBox 37">
              <a:extLst>
                <a:ext uri="{FF2B5EF4-FFF2-40B4-BE49-F238E27FC236}">
                  <a16:creationId xmlns:a16="http://schemas.microsoft.com/office/drawing/2014/main" id="{25E0AF53-9F7B-BF4A-9EAE-CB82973FEA62}"/>
                </a:ext>
              </a:extLst>
            </p:cNvPr>
            <p:cNvSpPr txBox="1"/>
            <p:nvPr/>
          </p:nvSpPr>
          <p:spPr>
            <a:xfrm>
              <a:off x="3735659" y="1405054"/>
              <a:ext cx="2319453" cy="923330"/>
            </a:xfrm>
            <a:prstGeom prst="rect">
              <a:avLst/>
            </a:prstGeom>
            <a:effectLst/>
          </p:spPr>
          <p:txBody>
            <a:bodyPr wrap="square" rtlCol="0">
              <a:spAutoFit/>
            </a:bodyPr>
            <a:lstStyle/>
            <a:p>
              <a:endParaRPr lang="en-GB" dirty="0"/>
            </a:p>
            <a:p>
              <a:r>
                <a:rPr lang="en-GB" dirty="0"/>
                <a:t>     12°-sector</a:t>
              </a:r>
            </a:p>
            <a:p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498160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6065071-73EE-8949-80F8-A5829C1CA3C1}"/>
              </a:ext>
            </a:extLst>
          </p:cNvPr>
          <p:cNvSpPr txBox="1"/>
          <p:nvPr/>
        </p:nvSpPr>
        <p:spPr>
          <a:xfrm>
            <a:off x="1115830" y="5517021"/>
            <a:ext cx="40494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 SUMO modules mounted on the same backplate = mounting unit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FD1601-397B-CE43-9456-C82506BBC06B}"/>
              </a:ext>
            </a:extLst>
          </p:cNvPr>
          <p:cNvGrpSpPr/>
          <p:nvPr/>
        </p:nvGrpSpPr>
        <p:grpSpPr>
          <a:xfrm>
            <a:off x="5772436" y="298246"/>
            <a:ext cx="4034972" cy="5379962"/>
            <a:chOff x="2743199" y="111861"/>
            <a:chExt cx="4034972" cy="537996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8B3E5B4-A861-7E4D-BFFD-02B7BE788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43199" y="111861"/>
              <a:ext cx="4034972" cy="537996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9C356B-0787-154F-B241-53C17B6EEE07}"/>
                </a:ext>
              </a:extLst>
            </p:cNvPr>
            <p:cNvSpPr txBox="1"/>
            <p:nvPr/>
          </p:nvSpPr>
          <p:spPr>
            <a:xfrm>
              <a:off x="4238172" y="4586515"/>
              <a:ext cx="10740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FF0000"/>
                  </a:solidFill>
                </a:rPr>
                <a:t>SUMO3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3565739-50B0-0B40-AB46-011DCC4F3842}"/>
                </a:ext>
              </a:extLst>
            </p:cNvPr>
            <p:cNvSpPr txBox="1"/>
            <p:nvPr/>
          </p:nvSpPr>
          <p:spPr>
            <a:xfrm>
              <a:off x="4388128" y="903407"/>
              <a:ext cx="10740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>
                  <a:solidFill>
                    <a:srgbClr val="FF0000"/>
                  </a:solidFill>
                </a:rPr>
                <a:t>SUMO6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BEB6DEAC-EA1B-0D44-86C3-5AA363357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916" y="277098"/>
            <a:ext cx="4483100" cy="4673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E3B501B-6A6A-764D-8BF0-83CE812BFAD5}"/>
              </a:ext>
            </a:extLst>
          </p:cNvPr>
          <p:cNvSpPr txBox="1"/>
          <p:nvPr/>
        </p:nvSpPr>
        <p:spPr>
          <a:xfrm>
            <a:off x="1068155" y="4272444"/>
            <a:ext cx="2002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Engineering design of the 12°- sector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F93E97-4DEC-F04C-8785-BD36B41E90FC}"/>
              </a:ext>
            </a:extLst>
          </p:cNvPr>
          <p:cNvSpPr txBox="1"/>
          <p:nvPr/>
        </p:nvSpPr>
        <p:spPr>
          <a:xfrm>
            <a:off x="5996043" y="5665169"/>
            <a:ext cx="3902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DREAM 12°- sector @V20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8FE8F7-FA78-354A-BC70-20CF6446F939}"/>
              </a:ext>
            </a:extLst>
          </p:cNvPr>
          <p:cNvSpPr txBox="1"/>
          <p:nvPr/>
        </p:nvSpPr>
        <p:spPr>
          <a:xfrm>
            <a:off x="3166945" y="1795346"/>
            <a:ext cx="99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138°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079785D-0A93-A04E-865B-AAAD2A786910}"/>
              </a:ext>
            </a:extLst>
          </p:cNvPr>
          <p:cNvCxnSpPr/>
          <p:nvPr/>
        </p:nvCxnSpPr>
        <p:spPr>
          <a:xfrm flipH="1" flipV="1">
            <a:off x="3066585" y="1973766"/>
            <a:ext cx="1839951" cy="288816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C91A0B6-DACE-B94F-B4D8-16CE7062B87B}"/>
              </a:ext>
            </a:extLst>
          </p:cNvPr>
          <p:cNvCxnSpPr>
            <a:cxnSpLocks/>
          </p:cNvCxnSpPr>
          <p:nvPr/>
        </p:nvCxnSpPr>
        <p:spPr>
          <a:xfrm flipH="1" flipV="1">
            <a:off x="3111191" y="3222702"/>
            <a:ext cx="1806496" cy="165038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78B359B-E678-8C4C-AB33-4A7B031CB2DA}"/>
              </a:ext>
            </a:extLst>
          </p:cNvPr>
          <p:cNvSpPr txBox="1"/>
          <p:nvPr/>
        </p:nvSpPr>
        <p:spPr>
          <a:xfrm>
            <a:off x="2627969" y="3274741"/>
            <a:ext cx="992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166°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BFDCEB9-C403-8F4B-AFD5-BE4FCCD7D2F9}"/>
              </a:ext>
            </a:extLst>
          </p:cNvPr>
          <p:cNvCxnSpPr>
            <a:cxnSpLocks/>
          </p:cNvCxnSpPr>
          <p:nvPr/>
        </p:nvCxnSpPr>
        <p:spPr>
          <a:xfrm flipH="1">
            <a:off x="7861610" y="1862254"/>
            <a:ext cx="89210" cy="713678"/>
          </a:xfrm>
          <a:prstGeom prst="straightConnector1">
            <a:avLst/>
          </a:prstGeom>
          <a:ln w="41275">
            <a:solidFill>
              <a:srgbClr val="FFC000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77DB06A-B5AE-C445-9EDF-5C4382A362FF}"/>
              </a:ext>
            </a:extLst>
          </p:cNvPr>
          <p:cNvSpPr txBox="1"/>
          <p:nvPr/>
        </p:nvSpPr>
        <p:spPr>
          <a:xfrm>
            <a:off x="7939669" y="1795345"/>
            <a:ext cx="1081669" cy="379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l-GR" dirty="0">
                <a:solidFill>
                  <a:srgbClr val="FFC000"/>
                </a:solidFill>
              </a:rPr>
              <a:t>Θ</a:t>
            </a:r>
            <a:r>
              <a:rPr lang="en-GB" dirty="0">
                <a:solidFill>
                  <a:srgbClr val="FFC000"/>
                </a:solidFill>
              </a:rPr>
              <a:t>~7°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B1D5051-34CA-9D49-AB58-BEC819574E86}"/>
              </a:ext>
            </a:extLst>
          </p:cNvPr>
          <p:cNvCxnSpPr>
            <a:cxnSpLocks/>
          </p:cNvCxnSpPr>
          <p:nvPr/>
        </p:nvCxnSpPr>
        <p:spPr>
          <a:xfrm flipH="1">
            <a:off x="7434148" y="2207940"/>
            <a:ext cx="1024054" cy="18587"/>
          </a:xfrm>
          <a:prstGeom prst="straightConnector1">
            <a:avLst/>
          </a:prstGeom>
          <a:ln w="41275">
            <a:solidFill>
              <a:srgbClr val="7030A0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EBEE6CF-8F1F-4241-8A4B-679977407BFE}"/>
              </a:ext>
            </a:extLst>
          </p:cNvPr>
          <p:cNvSpPr txBox="1"/>
          <p:nvPr/>
        </p:nvSpPr>
        <p:spPr>
          <a:xfrm>
            <a:off x="7947103" y="2204223"/>
            <a:ext cx="1081669" cy="379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𝞅</a:t>
            </a:r>
            <a:r>
              <a:rPr lang="en-GB" dirty="0">
                <a:solidFill>
                  <a:srgbClr val="7030A0"/>
                </a:solidFill>
              </a:rPr>
              <a:t>=12°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7B841F3-D348-F549-9D95-C96D8A070957}"/>
              </a:ext>
            </a:extLst>
          </p:cNvPr>
          <p:cNvCxnSpPr>
            <a:cxnSpLocks/>
          </p:cNvCxnSpPr>
          <p:nvPr/>
        </p:nvCxnSpPr>
        <p:spPr>
          <a:xfrm>
            <a:off x="1427356" y="2832410"/>
            <a:ext cx="3334215" cy="1951463"/>
          </a:xfrm>
          <a:prstGeom prst="line">
            <a:avLst/>
          </a:prstGeom>
          <a:ln w="381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CD15AAF-8582-4541-B8F2-814C30E62CCA}"/>
              </a:ext>
            </a:extLst>
          </p:cNvPr>
          <p:cNvSpPr txBox="1"/>
          <p:nvPr/>
        </p:nvSpPr>
        <p:spPr>
          <a:xfrm rot="1758997">
            <a:off x="1639229" y="3456878"/>
            <a:ext cx="1817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Neutron beam</a:t>
            </a:r>
          </a:p>
        </p:txBody>
      </p:sp>
    </p:spTree>
    <p:extLst>
      <p:ext uri="{BB962C8B-B14F-4D97-AF65-F5344CB8AC3E}">
        <p14:creationId xmlns:p14="http://schemas.microsoft.com/office/powerpoint/2010/main" val="33762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89CCAE-D083-8843-A5D2-EAB1E86A8E5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9034" y="114106"/>
            <a:ext cx="2872480" cy="23806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BD973AD-2746-264F-B8B9-0F320937F7D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65941" y="2544134"/>
            <a:ext cx="2982475" cy="20225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62928C-5F89-7F42-8108-EB415F9A8786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41473" y="4707293"/>
            <a:ext cx="3003472" cy="19611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C72D45-6956-CB49-BB1B-0C3D8049C514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093" y="322943"/>
            <a:ext cx="2408903" cy="20428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1BA1FF-74E5-AA42-B00D-27EEB43D5D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7630" y="2525486"/>
            <a:ext cx="2641598" cy="20755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774CFB-B4D6-EE4C-902B-EF890E372F72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784" y="4659086"/>
            <a:ext cx="2520044" cy="20758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567365-435E-8340-973E-CC64F359BC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39836" y="270327"/>
            <a:ext cx="2759711" cy="2211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95B75A-0EF2-9140-89D6-446773196166}"/>
              </a:ext>
            </a:extLst>
          </p:cNvPr>
          <p:cNvSpPr txBox="1"/>
          <p:nvPr/>
        </p:nvSpPr>
        <p:spPr>
          <a:xfrm>
            <a:off x="1596572" y="377372"/>
            <a:ext cx="1074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SUMO3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1323B5-C46E-814D-A12B-04D2F295F84C}"/>
              </a:ext>
            </a:extLst>
          </p:cNvPr>
          <p:cNvSpPr txBox="1"/>
          <p:nvPr/>
        </p:nvSpPr>
        <p:spPr>
          <a:xfrm>
            <a:off x="1763486" y="2619829"/>
            <a:ext cx="1074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SUMO4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6B6CE9-D470-BA4B-8BFE-57D736F3E7E6}"/>
              </a:ext>
            </a:extLst>
          </p:cNvPr>
          <p:cNvSpPr txBox="1"/>
          <p:nvPr/>
        </p:nvSpPr>
        <p:spPr>
          <a:xfrm>
            <a:off x="1865087" y="4709887"/>
            <a:ext cx="1074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SUMO5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2F411C-3471-9240-A219-0666701873E4}"/>
              </a:ext>
            </a:extLst>
          </p:cNvPr>
          <p:cNvSpPr txBox="1"/>
          <p:nvPr/>
        </p:nvSpPr>
        <p:spPr>
          <a:xfrm>
            <a:off x="4746173" y="304800"/>
            <a:ext cx="1074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SUMO6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1308060-7C59-4F48-AA6C-925F6C8A1C65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5525" y="2654096"/>
            <a:ext cx="2605107" cy="188546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C07C9DA-41B7-5542-8FBB-28A16D3F6284}"/>
              </a:ext>
            </a:extLst>
          </p:cNvPr>
          <p:cNvSpPr txBox="1"/>
          <p:nvPr/>
        </p:nvSpPr>
        <p:spPr>
          <a:xfrm>
            <a:off x="6110868" y="563100"/>
            <a:ext cx="23776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16 wires</a:t>
            </a:r>
          </a:p>
          <a:p>
            <a:endParaRPr lang="en-GB" sz="2400" b="1" dirty="0"/>
          </a:p>
          <a:p>
            <a:r>
              <a:rPr lang="en-GB" sz="2400" b="1" dirty="0"/>
              <a:t>16 equal strips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78F9AE-925E-1041-A030-33C36D77DC15}"/>
              </a:ext>
            </a:extLst>
          </p:cNvPr>
          <p:cNvSpPr txBox="1"/>
          <p:nvPr/>
        </p:nvSpPr>
        <p:spPr>
          <a:xfrm>
            <a:off x="367990" y="2007220"/>
            <a:ext cx="1728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 segments x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EE9240-08C4-8642-8A5B-9DCA0373D425}"/>
              </a:ext>
            </a:extLst>
          </p:cNvPr>
          <p:cNvSpPr txBox="1"/>
          <p:nvPr/>
        </p:nvSpPr>
        <p:spPr>
          <a:xfrm>
            <a:off x="263912" y="4233746"/>
            <a:ext cx="1728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6 segments x 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DB13FF-E0A1-EB40-A27E-1FC3C4ADCE7E}"/>
              </a:ext>
            </a:extLst>
          </p:cNvPr>
          <p:cNvSpPr txBox="1"/>
          <p:nvPr/>
        </p:nvSpPr>
        <p:spPr>
          <a:xfrm>
            <a:off x="364273" y="6408234"/>
            <a:ext cx="1728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8 segments x 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A4D963-B478-CF44-8BC4-AD1582944BBE}"/>
              </a:ext>
            </a:extLst>
          </p:cNvPr>
          <p:cNvSpPr txBox="1"/>
          <p:nvPr/>
        </p:nvSpPr>
        <p:spPr>
          <a:xfrm>
            <a:off x="3040566" y="1958898"/>
            <a:ext cx="1728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10 segments x 2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D921BEB9-9E02-A346-A808-1AFD52F44450}"/>
              </a:ext>
            </a:extLst>
          </p:cNvPr>
          <p:cNvSpPr/>
          <p:nvPr/>
        </p:nvSpPr>
        <p:spPr>
          <a:xfrm rot="2060956">
            <a:off x="2595153" y="2386148"/>
            <a:ext cx="705394" cy="1480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C4EDDA3-D48D-444B-BD30-198B85331C44}"/>
              </a:ext>
            </a:extLst>
          </p:cNvPr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3617" y="4876937"/>
            <a:ext cx="4497146" cy="183974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3C94B74-9A73-034D-81FD-BB562278B596}"/>
              </a:ext>
            </a:extLst>
          </p:cNvPr>
          <p:cNvSpPr txBox="1"/>
          <p:nvPr/>
        </p:nvSpPr>
        <p:spPr>
          <a:xfrm>
            <a:off x="3988525" y="5024845"/>
            <a:ext cx="1654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segment</a:t>
            </a:r>
          </a:p>
        </p:txBody>
      </p:sp>
    </p:spTree>
    <p:extLst>
      <p:ext uri="{BB962C8B-B14F-4D97-AF65-F5344CB8AC3E}">
        <p14:creationId xmlns:p14="http://schemas.microsoft.com/office/powerpoint/2010/main" val="2583957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89CCAE-D083-8843-A5D2-EAB1E86A8E5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9034" y="114106"/>
            <a:ext cx="2872480" cy="23806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BD973AD-2746-264F-B8B9-0F320937F7D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65941" y="2544134"/>
            <a:ext cx="2982475" cy="20225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62928C-5F89-7F42-8108-EB415F9A878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41473" y="4707293"/>
            <a:ext cx="3003472" cy="19611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C72D45-6956-CB49-BB1B-0C3D8049C514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093" y="322943"/>
            <a:ext cx="2408903" cy="20428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1BA1FF-74E5-AA42-B00D-27EEB43D5D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630" y="2525486"/>
            <a:ext cx="2641598" cy="20755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774CFB-B4D6-EE4C-902B-EF890E372F72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3784" y="4659086"/>
            <a:ext cx="2520044" cy="20758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567365-435E-8340-973E-CC64F359BC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39836" y="270327"/>
            <a:ext cx="2759711" cy="2211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95B75A-0EF2-9140-89D6-446773196166}"/>
              </a:ext>
            </a:extLst>
          </p:cNvPr>
          <p:cNvSpPr txBox="1"/>
          <p:nvPr/>
        </p:nvSpPr>
        <p:spPr>
          <a:xfrm>
            <a:off x="1596572" y="377372"/>
            <a:ext cx="1074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SUMO3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1323B5-C46E-814D-A12B-04D2F295F84C}"/>
              </a:ext>
            </a:extLst>
          </p:cNvPr>
          <p:cNvSpPr txBox="1"/>
          <p:nvPr/>
        </p:nvSpPr>
        <p:spPr>
          <a:xfrm>
            <a:off x="1763486" y="2619829"/>
            <a:ext cx="1074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SUMO4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6B6CE9-D470-BA4B-8BFE-57D736F3E7E6}"/>
              </a:ext>
            </a:extLst>
          </p:cNvPr>
          <p:cNvSpPr txBox="1"/>
          <p:nvPr/>
        </p:nvSpPr>
        <p:spPr>
          <a:xfrm>
            <a:off x="1865087" y="4709887"/>
            <a:ext cx="1074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SUMO5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2F411C-3471-9240-A219-0666701873E4}"/>
              </a:ext>
            </a:extLst>
          </p:cNvPr>
          <p:cNvSpPr txBox="1"/>
          <p:nvPr/>
        </p:nvSpPr>
        <p:spPr>
          <a:xfrm>
            <a:off x="4746173" y="304800"/>
            <a:ext cx="1074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SUMO6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8DE43B-19BC-5A4B-AC2E-B04AF7EF440B}"/>
              </a:ext>
            </a:extLst>
          </p:cNvPr>
          <p:cNvSpPr txBox="1"/>
          <p:nvPr/>
        </p:nvSpPr>
        <p:spPr>
          <a:xfrm>
            <a:off x="3492486" y="4206138"/>
            <a:ext cx="4928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Segmentation must ensure that all voxels deliver the same angular resolution </a:t>
            </a:r>
            <a:r>
              <a:rPr lang="en-GB" dirty="0" err="1"/>
              <a:t>Δθ</a:t>
            </a:r>
            <a:r>
              <a:rPr lang="en-GB" dirty="0"/>
              <a:t>=0.36°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B2718F5-0082-474D-AB42-5A5D082B1557}"/>
              </a:ext>
            </a:extLst>
          </p:cNvPr>
          <p:cNvSpPr txBox="1"/>
          <p:nvPr/>
        </p:nvSpPr>
        <p:spPr>
          <a:xfrm>
            <a:off x="367990" y="2096429"/>
            <a:ext cx="19403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16*16*8 voxels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1DE5D1-4E87-C649-A579-6F6BDAA9EF5F}"/>
              </a:ext>
            </a:extLst>
          </p:cNvPr>
          <p:cNvSpPr txBox="1"/>
          <p:nvPr/>
        </p:nvSpPr>
        <p:spPr>
          <a:xfrm>
            <a:off x="6110868" y="563100"/>
            <a:ext cx="23776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16 wires</a:t>
            </a:r>
          </a:p>
          <a:p>
            <a:endParaRPr lang="en-GB" sz="2400" b="1" dirty="0"/>
          </a:p>
          <a:p>
            <a:r>
              <a:rPr lang="en-GB" sz="2400" b="1" dirty="0"/>
              <a:t>16 equal strips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47511F-479B-024D-9047-023A37F88B69}"/>
              </a:ext>
            </a:extLst>
          </p:cNvPr>
          <p:cNvSpPr txBox="1"/>
          <p:nvPr/>
        </p:nvSpPr>
        <p:spPr>
          <a:xfrm>
            <a:off x="219307" y="4267200"/>
            <a:ext cx="19403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16*16*10 voxels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43A406-32ED-8C40-AC1E-59E96AA33923}"/>
              </a:ext>
            </a:extLst>
          </p:cNvPr>
          <p:cNvSpPr txBox="1"/>
          <p:nvPr/>
        </p:nvSpPr>
        <p:spPr>
          <a:xfrm>
            <a:off x="319668" y="6385932"/>
            <a:ext cx="19403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16*16*12 voxels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068036-18F3-124F-975E-554F01602E6B}"/>
              </a:ext>
            </a:extLst>
          </p:cNvPr>
          <p:cNvSpPr txBox="1"/>
          <p:nvPr/>
        </p:nvSpPr>
        <p:spPr>
          <a:xfrm>
            <a:off x="3018263" y="2137317"/>
            <a:ext cx="19403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16*16*20 voxels</a:t>
            </a:r>
          </a:p>
        </p:txBody>
      </p:sp>
    </p:spTree>
    <p:extLst>
      <p:ext uri="{BB962C8B-B14F-4D97-AF65-F5344CB8AC3E}">
        <p14:creationId xmlns:p14="http://schemas.microsoft.com/office/powerpoint/2010/main" val="1481982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64BBD7B-C4DF-B147-B763-AB3E1898876F}"/>
              </a:ext>
            </a:extLst>
          </p:cNvPr>
          <p:cNvGrpSpPr/>
          <p:nvPr/>
        </p:nvGrpSpPr>
        <p:grpSpPr>
          <a:xfrm>
            <a:off x="113392" y="3923412"/>
            <a:ext cx="4456741" cy="2062719"/>
            <a:chOff x="782727" y="1113066"/>
            <a:chExt cx="6422768" cy="303831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C5F0871-483E-CE42-81F8-1C352488D7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82727" y="1120064"/>
              <a:ext cx="6260388" cy="3031312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8AEAB007-60A6-1B4B-B1DD-2A057C211323}"/>
                </a:ext>
              </a:extLst>
            </p:cNvPr>
            <p:cNvCxnSpPr>
              <a:cxnSpLocks/>
            </p:cNvCxnSpPr>
            <p:nvPr/>
          </p:nvCxnSpPr>
          <p:spPr>
            <a:xfrm>
              <a:off x="6748272" y="1759147"/>
              <a:ext cx="0" cy="1733860"/>
            </a:xfrm>
            <a:prstGeom prst="straightConnector1">
              <a:avLst/>
            </a:prstGeom>
            <a:ln w="44450">
              <a:solidFill>
                <a:srgbClr val="FF0000"/>
              </a:solidFill>
              <a:headEnd type="stealth" w="lg" len="med"/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6B917D67-9DE3-FE49-9EDC-DC4944A634EE}"/>
                </a:ext>
              </a:extLst>
            </p:cNvPr>
            <p:cNvCxnSpPr>
              <a:cxnSpLocks/>
            </p:cNvCxnSpPr>
            <p:nvPr/>
          </p:nvCxnSpPr>
          <p:spPr>
            <a:xfrm>
              <a:off x="1709928" y="1527048"/>
              <a:ext cx="173736" cy="2286000"/>
            </a:xfrm>
            <a:prstGeom prst="straightConnector1">
              <a:avLst/>
            </a:prstGeom>
            <a:ln w="44450">
              <a:solidFill>
                <a:srgbClr val="FF0000"/>
              </a:solidFill>
              <a:headEnd type="stealth" w="lg" len="med"/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F68F12E-4363-0B41-B30B-5358D4C6F53B}"/>
                </a:ext>
              </a:extLst>
            </p:cNvPr>
            <p:cNvSpPr txBox="1"/>
            <p:nvPr/>
          </p:nvSpPr>
          <p:spPr>
            <a:xfrm rot="16200000">
              <a:off x="5843046" y="2076322"/>
              <a:ext cx="2325705" cy="399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Height front (Gy1) 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282F6CC-07C3-5243-ABE0-320993E87B78}"/>
                </a:ext>
              </a:extLst>
            </p:cNvPr>
            <p:cNvSpPr txBox="1"/>
            <p:nvPr/>
          </p:nvSpPr>
          <p:spPr>
            <a:xfrm rot="15895136">
              <a:off x="1423418" y="2164705"/>
              <a:ext cx="1188719" cy="623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solidFill>
                    <a:srgbClr val="FF0000"/>
                  </a:solidFill>
                </a:rPr>
                <a:t>Height back (Gy2) 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A900805-E8E4-2B41-ACDA-72A81D6BA6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98904" y="2953512"/>
              <a:ext cx="4547616" cy="115824"/>
            </a:xfrm>
            <a:prstGeom prst="straightConnector1">
              <a:avLst/>
            </a:prstGeom>
            <a:ln w="44450">
              <a:solidFill>
                <a:srgbClr val="FF0000"/>
              </a:solidFill>
              <a:headEnd type="stealth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A669326-1133-B044-BDC0-86194DF93EC2}"/>
                </a:ext>
              </a:extLst>
            </p:cNvPr>
            <p:cNvSpPr txBox="1"/>
            <p:nvPr/>
          </p:nvSpPr>
          <p:spPr>
            <a:xfrm>
              <a:off x="2953479" y="2598553"/>
              <a:ext cx="2122934" cy="356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Sensitive depth (</a:t>
              </a:r>
              <a:r>
                <a:rPr lang="en-GB" sz="1200" dirty="0" err="1">
                  <a:solidFill>
                    <a:srgbClr val="FF0000"/>
                  </a:solidFill>
                </a:rPr>
                <a:t>Gz</a:t>
              </a:r>
              <a:r>
                <a:rPr lang="en-GB" sz="1200" dirty="0">
                  <a:solidFill>
                    <a:srgbClr val="FF0000"/>
                  </a:solidFill>
                </a:rPr>
                <a:t>)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F6B543C-3B05-A348-B7AA-F72A36852AFD}"/>
              </a:ext>
            </a:extLst>
          </p:cNvPr>
          <p:cNvGrpSpPr/>
          <p:nvPr/>
        </p:nvGrpSpPr>
        <p:grpSpPr>
          <a:xfrm>
            <a:off x="971673" y="471144"/>
            <a:ext cx="2248572" cy="3325678"/>
            <a:chOff x="1630892" y="864549"/>
            <a:chExt cx="2248572" cy="3325678"/>
          </a:xfrm>
        </p:grpSpPr>
        <p:pic>
          <p:nvPicPr>
            <p:cNvPr id="6" name="Grafik 1" descr=" ">
              <a:extLst>
                <a:ext uri="{FF2B5EF4-FFF2-40B4-BE49-F238E27FC236}">
                  <a16:creationId xmlns:a16="http://schemas.microsoft.com/office/drawing/2014/main" id="{825397C2-F653-1B43-845D-B1FD83AAF8A8}"/>
                </a:ext>
              </a:extLst>
            </p:cNvPr>
            <p:cNvPicPr/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063437" y="1056443"/>
              <a:ext cx="1327833" cy="2947386"/>
            </a:xfrm>
            <a:prstGeom prst="rect">
              <a:avLst/>
            </a:prstGeom>
            <a:noFill/>
            <a:ln>
              <a:noFill/>
            </a:ln>
            <a:effectLst/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7631138-A100-DA4C-8DD5-9AAA27ACE9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73415" y="3417903"/>
              <a:ext cx="751525" cy="64600"/>
            </a:xfrm>
            <a:prstGeom prst="straightConnector1">
              <a:avLst/>
            </a:prstGeom>
            <a:ln w="44450">
              <a:solidFill>
                <a:srgbClr val="FF0000"/>
              </a:solidFill>
              <a:headEnd type="stealth" w="lg" len="med"/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4112863-692D-E040-AE97-DB330C9045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84343" y="1509204"/>
              <a:ext cx="956007" cy="101501"/>
            </a:xfrm>
            <a:prstGeom prst="straightConnector1">
              <a:avLst/>
            </a:prstGeom>
            <a:ln w="44450">
              <a:solidFill>
                <a:srgbClr val="FF0000"/>
              </a:solidFill>
              <a:headEnd type="stealth" w="lg" len="med"/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2263949E-E0D9-4A43-BC9D-1B1FF8158C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6061" y="3799643"/>
              <a:ext cx="899900" cy="77177"/>
            </a:xfrm>
            <a:prstGeom prst="straightConnector1">
              <a:avLst/>
            </a:prstGeom>
            <a:ln w="44450">
              <a:solidFill>
                <a:srgbClr val="FF0000"/>
              </a:solidFill>
              <a:headEnd type="stealth" w="lg" len="med"/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483BA0D-AD02-4E48-B17B-5F1C76F35E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19810" y="1145219"/>
              <a:ext cx="1218194" cy="90108"/>
            </a:xfrm>
            <a:prstGeom prst="straightConnector1">
              <a:avLst/>
            </a:prstGeom>
            <a:ln w="44450">
              <a:solidFill>
                <a:srgbClr val="FF0000"/>
              </a:solidFill>
              <a:headEnd type="stealth" w="lg" len="med"/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91C22D0-E328-114B-B396-4DDDF27CA3F0}"/>
                </a:ext>
              </a:extLst>
            </p:cNvPr>
            <p:cNvSpPr txBox="1"/>
            <p:nvPr/>
          </p:nvSpPr>
          <p:spPr>
            <a:xfrm rot="21396077">
              <a:off x="1653294" y="3115791"/>
              <a:ext cx="22261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solidFill>
                    <a:srgbClr val="FF0000"/>
                  </a:solidFill>
                </a:rPr>
                <a:t>Width front bottom (Gx1)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37E9E53-766A-2D46-B6D3-AB32D2FBBF70}"/>
                </a:ext>
              </a:extLst>
            </p:cNvPr>
            <p:cNvSpPr txBox="1"/>
            <p:nvPr/>
          </p:nvSpPr>
          <p:spPr>
            <a:xfrm rot="21229244">
              <a:off x="1989308" y="1593554"/>
              <a:ext cx="17963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Width front top (Gx3)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BF7D39B-86D1-EB4D-A81F-7E471CCE9378}"/>
                </a:ext>
              </a:extLst>
            </p:cNvPr>
            <p:cNvSpPr txBox="1"/>
            <p:nvPr/>
          </p:nvSpPr>
          <p:spPr>
            <a:xfrm rot="21305916">
              <a:off x="2026332" y="864549"/>
              <a:ext cx="15547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>
                  <a:solidFill>
                    <a:srgbClr val="FF0000"/>
                  </a:solidFill>
                </a:rPr>
                <a:t>Width back top (Gx4)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B290829-8879-0447-95B9-CFA8E79FB5E7}"/>
                </a:ext>
              </a:extLst>
            </p:cNvPr>
            <p:cNvSpPr txBox="1"/>
            <p:nvPr/>
          </p:nvSpPr>
          <p:spPr>
            <a:xfrm rot="21396077">
              <a:off x="1630892" y="3913228"/>
              <a:ext cx="22296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solidFill>
                    <a:srgbClr val="FF0000"/>
                  </a:solidFill>
                </a:rPr>
                <a:t>Width back bottom (Gx2)</a:t>
              </a: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BBA36757-0A54-7041-B080-3C6B62948926}"/>
              </a:ext>
            </a:extLst>
          </p:cNvPr>
          <p:cNvSpPr txBox="1"/>
          <p:nvPr/>
        </p:nvSpPr>
        <p:spPr>
          <a:xfrm>
            <a:off x="143706" y="86606"/>
            <a:ext cx="4928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Main design (engineering) parameters for the SUMOs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2B38A2B-62F2-6B42-B0DD-970D048871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648098"/>
              </p:ext>
            </p:extLst>
          </p:nvPr>
        </p:nvGraphicFramePr>
        <p:xfrm>
          <a:off x="4933508" y="116958"/>
          <a:ext cx="6847366" cy="555232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82280">
                  <a:extLst>
                    <a:ext uri="{9D8B030D-6E8A-4147-A177-3AD203B41FA5}">
                      <a16:colId xmlns:a16="http://schemas.microsoft.com/office/drawing/2014/main" val="3837708664"/>
                    </a:ext>
                  </a:extLst>
                </a:gridCol>
                <a:gridCol w="1065705">
                  <a:extLst>
                    <a:ext uri="{9D8B030D-6E8A-4147-A177-3AD203B41FA5}">
                      <a16:colId xmlns:a16="http://schemas.microsoft.com/office/drawing/2014/main" val="4117502402"/>
                    </a:ext>
                  </a:extLst>
                </a:gridCol>
                <a:gridCol w="963565">
                  <a:extLst>
                    <a:ext uri="{9D8B030D-6E8A-4147-A177-3AD203B41FA5}">
                      <a16:colId xmlns:a16="http://schemas.microsoft.com/office/drawing/2014/main" val="2309212078"/>
                    </a:ext>
                  </a:extLst>
                </a:gridCol>
                <a:gridCol w="1179337">
                  <a:extLst>
                    <a:ext uri="{9D8B030D-6E8A-4147-A177-3AD203B41FA5}">
                      <a16:colId xmlns:a16="http://schemas.microsoft.com/office/drawing/2014/main" val="2934477445"/>
                    </a:ext>
                  </a:extLst>
                </a:gridCol>
                <a:gridCol w="956479">
                  <a:extLst>
                    <a:ext uri="{9D8B030D-6E8A-4147-A177-3AD203B41FA5}">
                      <a16:colId xmlns:a16="http://schemas.microsoft.com/office/drawing/2014/main" val="1237375910"/>
                    </a:ext>
                  </a:extLst>
                </a:gridCol>
              </a:tblGrid>
              <a:tr h="181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 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FFC000"/>
                          </a:solidFill>
                          <a:effectLst/>
                        </a:rPr>
                        <a:t>SUMO3</a:t>
                      </a:r>
                      <a:endParaRPr lang="sv-SE" sz="1200" dirty="0">
                        <a:solidFill>
                          <a:srgbClr val="FFC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FFC000"/>
                          </a:solidFill>
                          <a:effectLst/>
                        </a:rPr>
                        <a:t>SUMO4</a:t>
                      </a:r>
                      <a:endParaRPr lang="sv-SE" sz="1200" dirty="0">
                        <a:solidFill>
                          <a:srgbClr val="FFC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FFC000"/>
                          </a:solidFill>
                          <a:effectLst/>
                        </a:rPr>
                        <a:t>SUMO5</a:t>
                      </a:r>
                      <a:endParaRPr lang="sv-SE" sz="1200" dirty="0">
                        <a:solidFill>
                          <a:srgbClr val="FFC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FFC000"/>
                          </a:solidFill>
                          <a:effectLst/>
                        </a:rPr>
                        <a:t>SUMO6</a:t>
                      </a:r>
                      <a:endParaRPr lang="sv-SE" sz="1200" dirty="0">
                        <a:solidFill>
                          <a:srgbClr val="FFC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1073211242"/>
                  </a:ext>
                </a:extLst>
              </a:tr>
              <a:tr h="181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No of cassettes/module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4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8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4147280970"/>
                  </a:ext>
                </a:extLst>
              </a:tr>
              <a:tr h="36395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No of counters per module</a:t>
                      </a:r>
                      <a:endParaRPr lang="sv-SE" sz="1200" dirty="0"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(no of cassettes x 2)</a:t>
                      </a:r>
                      <a:endParaRPr lang="sv-SE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4x2</a:t>
                      </a:r>
                      <a:endParaRPr lang="sv-SE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6x2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8x2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10x2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3634659467"/>
                  </a:ext>
                </a:extLst>
              </a:tr>
              <a:tr h="181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No of strips/counter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4123751598"/>
                  </a:ext>
                </a:extLst>
              </a:tr>
              <a:tr h="181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No of wires/counter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304434560"/>
                  </a:ext>
                </a:extLst>
              </a:tr>
              <a:tr h="24098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No of (non-identical) voxels/counter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16x16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16x16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16x16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16x16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3309160348"/>
                  </a:ext>
                </a:extLst>
              </a:tr>
              <a:tr h="181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No of voxels/SUMO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4x2x16x16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6x2x16x16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8x2x16x16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10x2x16x16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1005655695"/>
                  </a:ext>
                </a:extLst>
              </a:tr>
              <a:tr h="181979">
                <a:tc grid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FFC000"/>
                          </a:solidFill>
                          <a:effectLst/>
                        </a:rPr>
                        <a:t>Engineering specifications, see photos/cartoons for definitions</a:t>
                      </a:r>
                      <a:endParaRPr lang="sv-SE" sz="1200" dirty="0">
                        <a:solidFill>
                          <a:srgbClr val="FFC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792964"/>
                  </a:ext>
                </a:extLst>
              </a:tr>
              <a:tr h="36395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2θ-scattering angle of the module [deg]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7.6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7.1</a:t>
                      </a:r>
                      <a:endParaRPr lang="sv-SE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6.7</a:t>
                      </a:r>
                      <a:endParaRPr lang="sv-SE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6.4</a:t>
                      </a:r>
                      <a:endParaRPr lang="sv-SE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1143366118"/>
                  </a:ext>
                </a:extLst>
              </a:tr>
              <a:tr h="36395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2θ-scattering angle covered by the module [deg]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139-146.6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145-152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151-158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158-165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3501263148"/>
                  </a:ext>
                </a:extLst>
              </a:tr>
              <a:tr h="4991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Radial distance of the sensitive volume from the scattering center [mm]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1176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1249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1341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1460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3362180452"/>
                  </a:ext>
                </a:extLst>
              </a:tr>
              <a:tr h="181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Module sensitive depth (</a:t>
                      </a:r>
                      <a:r>
                        <a:rPr lang="en-GB" sz="1200" dirty="0" err="1">
                          <a:effectLst/>
                        </a:rPr>
                        <a:t>Gz</a:t>
                      </a:r>
                      <a:r>
                        <a:rPr lang="en-GB" sz="1200" dirty="0">
                          <a:effectLst/>
                        </a:rPr>
                        <a:t>) [mm]</a:t>
                      </a:r>
                      <a:endParaRPr lang="sv-SE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290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310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324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345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1762347370"/>
                  </a:ext>
                </a:extLst>
              </a:tr>
              <a:tr h="181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Width strip [mm]</a:t>
                      </a:r>
                      <a:endParaRPr lang="sv-SE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=290/16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=310/16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=324/16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=345/16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1243607314"/>
                  </a:ext>
                </a:extLst>
              </a:tr>
              <a:tr h="181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Thickness cathode strips [um]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300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300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300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300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284386028"/>
                  </a:ext>
                </a:extLst>
              </a:tr>
              <a:tr h="2576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Thickness detector housing [um]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300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300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300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300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3365342359"/>
                  </a:ext>
                </a:extLst>
              </a:tr>
              <a:tr h="25760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Module height front (Gy1)  [mm]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159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157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165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863618715"/>
                  </a:ext>
                </a:extLst>
              </a:tr>
              <a:tr h="23059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Module height back (Gy2)  [mm]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184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199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201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214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969196247"/>
                  </a:ext>
                </a:extLst>
              </a:tr>
              <a:tr h="20462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Module width top front (Gx3)  [mm]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90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124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161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201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88963830"/>
                  </a:ext>
                </a:extLst>
              </a:tr>
              <a:tr h="2389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Module width top back  (Gx4)  [mm]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103</a:t>
                      </a:r>
                      <a:endParaRPr lang="sv-SE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147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195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243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1347872824"/>
                  </a:ext>
                </a:extLst>
              </a:tr>
              <a:tr h="29245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Module width bottom front  (Gx1)  [mm]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57.5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93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130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171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1836997271"/>
                  </a:ext>
                </a:extLst>
              </a:tr>
              <a:tr h="22328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Module width bottom back  (Gx2)  [mm]</a:t>
                      </a:r>
                      <a:endParaRPr lang="sv-SE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65.4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107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145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204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2576383566"/>
                  </a:ext>
                </a:extLst>
              </a:tr>
              <a:tr h="181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Tilt angle module around Y-axis [deg]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10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163877789"/>
                  </a:ext>
                </a:extLst>
              </a:tr>
              <a:tr h="18197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Tilt angle module around X-axis [deg]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10</a:t>
                      </a:r>
                      <a:endParaRPr lang="sv-SE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16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</a:rPr>
                        <a:t>23</a:t>
                      </a:r>
                      <a:endParaRPr lang="sv-SE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</a:rPr>
                        <a:t>30</a:t>
                      </a:r>
                      <a:endParaRPr lang="sv-SE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808" marR="40808" marT="0" marB="0"/>
                </a:tc>
                <a:extLst>
                  <a:ext uri="{0D108BD9-81ED-4DB2-BD59-A6C34878D82A}">
                    <a16:rowId xmlns:a16="http://schemas.microsoft.com/office/drawing/2014/main" val="39547962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5BB6D2D-75F0-2B49-9AEE-8B6C124CE940}"/>
              </a:ext>
            </a:extLst>
          </p:cNvPr>
          <p:cNvSpPr txBox="1"/>
          <p:nvPr/>
        </p:nvSpPr>
        <p:spPr>
          <a:xfrm>
            <a:off x="5231219" y="5879805"/>
            <a:ext cx="68367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In the GEANT4 simulations the widths and heights of the individual cassettes of a specific SUMOs  were calculated as the ratio</a:t>
            </a:r>
          </a:p>
          <a:p>
            <a:r>
              <a:rPr lang="en-GB" sz="1600" dirty="0"/>
              <a:t>             width (heights) module/no of cassettes in SUMO</a:t>
            </a:r>
          </a:p>
        </p:txBody>
      </p:sp>
    </p:spTree>
    <p:extLst>
      <p:ext uri="{BB962C8B-B14F-4D97-AF65-F5344CB8AC3E}">
        <p14:creationId xmlns:p14="http://schemas.microsoft.com/office/powerpoint/2010/main" val="4129835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102997</TotalTime>
  <Words>543</Words>
  <Application>Microsoft Macintosh PowerPoint</Application>
  <PresentationFormat>Widescreen</PresentationFormat>
  <Paragraphs>185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300</cp:revision>
  <cp:lastPrinted>2020-03-16T09:06:37Z</cp:lastPrinted>
  <dcterms:created xsi:type="dcterms:W3CDTF">2019-08-07T09:24:44Z</dcterms:created>
  <dcterms:modified xsi:type="dcterms:W3CDTF">2020-10-08T05:09:20Z</dcterms:modified>
</cp:coreProperties>
</file>

<file path=docProps/thumbnail.jpeg>
</file>